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812" r:id="rId1"/>
    <p:sldMasterId id="2147483836" r:id="rId2"/>
    <p:sldMasterId id="2147483884" r:id="rId3"/>
  </p:sldMasterIdLst>
  <p:notesMasterIdLst>
    <p:notesMasterId r:id="rId32"/>
  </p:notesMasterIdLst>
  <p:sldIdLst>
    <p:sldId id="256" r:id="rId4"/>
    <p:sldId id="257" r:id="rId5"/>
    <p:sldId id="258" r:id="rId6"/>
    <p:sldId id="298" r:id="rId7"/>
    <p:sldId id="269" r:id="rId8"/>
    <p:sldId id="301" r:id="rId9"/>
    <p:sldId id="300" r:id="rId10"/>
    <p:sldId id="303" r:id="rId11"/>
    <p:sldId id="304" r:id="rId12"/>
    <p:sldId id="305" r:id="rId13"/>
    <p:sldId id="306" r:id="rId14"/>
    <p:sldId id="307" r:id="rId15"/>
    <p:sldId id="271" r:id="rId16"/>
    <p:sldId id="272" r:id="rId17"/>
    <p:sldId id="274" r:id="rId18"/>
    <p:sldId id="278" r:id="rId19"/>
    <p:sldId id="275" r:id="rId20"/>
    <p:sldId id="280" r:id="rId21"/>
    <p:sldId id="285" r:id="rId22"/>
    <p:sldId id="287" r:id="rId23"/>
    <p:sldId id="295" r:id="rId24"/>
    <p:sldId id="292" r:id="rId25"/>
    <p:sldId id="294" r:id="rId26"/>
    <p:sldId id="296" r:id="rId27"/>
    <p:sldId id="297" r:id="rId28"/>
    <p:sldId id="308" r:id="rId29"/>
    <p:sldId id="299" r:id="rId30"/>
    <p:sldId id="265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115" autoAdjust="0"/>
    <p:restoredTop sz="87331" autoAdjust="0"/>
  </p:normalViewPr>
  <p:slideViewPr>
    <p:cSldViewPr snapToGrid="0">
      <p:cViewPr varScale="1">
        <p:scale>
          <a:sx n="102" d="100"/>
          <a:sy n="102" d="100"/>
        </p:scale>
        <p:origin x="600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4F6289-8E99-4631-85B6-439E6DD6AED2}" type="datetimeFigureOut">
              <a:rPr lang="de-DE" smtClean="0"/>
              <a:t>14.01.2019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004082-1A49-4012-95C6-FAC55E99456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362061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Eigentlicher</a:t>
            </a:r>
            <a:r>
              <a:rPr lang="de-DE" baseline="0" dirty="0"/>
              <a:t> Titel Thesis</a:t>
            </a:r>
          </a:p>
          <a:p>
            <a:r>
              <a:rPr lang="de-DE" baseline="0" dirty="0"/>
              <a:t>Fokus hier auf Clusteranalysen (interessanter für Zuhörer)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04082-1A49-4012-95C6-FAC55E99456D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544588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Unterschied: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DM</a:t>
            </a:r>
            <a:r>
              <a:rPr lang="de-DE" baseline="0" dirty="0"/>
              <a:t> für Punktmenge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/>
              <a:t>DM für Trajektorien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/>
              <a:t>DM bei Facebook zur Identifikation von Personen mit ähnlichen Interessen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04082-1A49-4012-95C6-FAC55E99456D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298565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1.)</a:t>
            </a:r>
            <a:r>
              <a:rPr lang="de-DE" baseline="0" dirty="0"/>
              <a:t> Verständnis / Kenntnis der Daten</a:t>
            </a:r>
            <a:endParaRPr lang="de-DE" dirty="0"/>
          </a:p>
          <a:p>
            <a:endParaRPr lang="de-DE" dirty="0"/>
          </a:p>
          <a:p>
            <a:r>
              <a:rPr lang="de-DE" dirty="0"/>
              <a:t>Iteratives Vorgehen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04082-1A49-4012-95C6-FAC55E99456D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715998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de-DE" dirty="0"/>
              <a:t>Vorstellung der wichtigsten Schritte (grob,</a:t>
            </a:r>
            <a:r>
              <a:rPr lang="de-DE" baseline="0" dirty="0"/>
              <a:t> nicht alle)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de-DE" baseline="0" dirty="0"/>
              <a:t>Visuell anhand Bilder (besseres Verständnis)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de-DE" baseline="0" dirty="0"/>
              <a:t>Vorstellung des WAS, weniger des WIE (Zeit)</a:t>
            </a:r>
            <a:endParaRPr lang="de-DE" dirty="0"/>
          </a:p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04082-1A49-4012-95C6-FAC55E99456D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70161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Trajektorien:</a:t>
            </a:r>
            <a:r>
              <a:rPr lang="de-DE" baseline="0" dirty="0"/>
              <a:t> Nur Positionsinformationen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Defekte: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/>
              <a:t>Trajektorien stehender Autos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/>
              <a:t>Unterbrochene Trajektorien (Überdeckungen etc.)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/>
              <a:t>Trajektorien</a:t>
            </a:r>
            <a:r>
              <a:rPr lang="de-DE" baseline="0" dirty="0"/>
              <a:t> einzelner Fußgänger</a:t>
            </a:r>
            <a:endParaRPr lang="de-DE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04082-1A49-4012-95C6-FAC55E99456D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782092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de-DE" dirty="0"/>
              <a:t>Bewegungsmuster</a:t>
            </a:r>
            <a:r>
              <a:rPr lang="de-DE" baseline="0" dirty="0"/>
              <a:t> ^= </a:t>
            </a:r>
            <a:r>
              <a:rPr lang="de-DE" baseline="0" dirty="0" err="1"/>
              <a:t>opt</a:t>
            </a:r>
            <a:r>
              <a:rPr lang="de-DE" baseline="0" dirty="0"/>
              <a:t>. Fahrspur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dirty="0"/>
              <a:t>Jedes Cluster beschreibt ein mehrfach vorkommendes Bewegungsmuster im Straßenabschnitt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04082-1A49-4012-95C6-FAC55E99456D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505010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Font typeface="Arial" panose="020B0604020202020204" pitchFamily="34" charset="0"/>
              <a:buNone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04082-1A49-4012-95C6-FAC55E99456D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510572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Font typeface="Arial" panose="020B0604020202020204" pitchFamily="34" charset="0"/>
              <a:buNone/>
            </a:pPr>
            <a:r>
              <a:rPr lang="de-DE" dirty="0"/>
              <a:t>TODO:</a:t>
            </a:r>
            <a:r>
              <a:rPr lang="de-DE" baseline="0" dirty="0"/>
              <a:t> Austauschen des Bildes (Bild mit nur einer Spur)</a:t>
            </a:r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04082-1A49-4012-95C6-FAC55E99456D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16626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Font typeface="Arial" panose="020B0604020202020204" pitchFamily="34" charset="0"/>
              <a:buNone/>
            </a:pPr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04082-1A49-4012-95C6-FAC55E99456D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443511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de-DE" dirty="0"/>
              <a:t>Bestimmung</a:t>
            </a:r>
            <a:r>
              <a:rPr lang="de-DE" baseline="0" dirty="0"/>
              <a:t> paralleler Fahrspuren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de-DE" baseline="0" dirty="0"/>
              <a:t>Berechnung des mittleren Abstandes zwischen parallelen Bahnen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de-DE" baseline="0" dirty="0" err="1"/>
              <a:t>Fallback</a:t>
            </a:r>
            <a:r>
              <a:rPr lang="de-DE" baseline="0" dirty="0"/>
              <a:t> auf Standardbreite, wenn keine parallele Spur existiert (basierend auf deutschen Richtlinien für Anlage von Autobahnen und Landstraßen)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04082-1A49-4012-95C6-FAC55E99456D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6661235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Wichtigste Schritte</a:t>
            </a:r>
            <a:r>
              <a:rPr lang="de-DE" baseline="0" dirty="0"/>
              <a:t> hiernach abgeschlossen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/>
              <a:t>Optimierung etc.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/>
              <a:t>Anlegen der Spuren in Datenformat der </a:t>
            </a:r>
            <a:r>
              <a:rPr lang="de-DE" baseline="0" dirty="0" err="1"/>
              <a:t>Vehicle-Tracker</a:t>
            </a:r>
            <a:r>
              <a:rPr lang="de-DE" baseline="0" dirty="0"/>
              <a:t> Applikation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04082-1A49-4012-95C6-FAC55E99456D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041334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04082-1A49-4012-95C6-FAC55E99456D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162348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Vortrag mit Details</a:t>
            </a:r>
            <a:r>
              <a:rPr lang="de-DE" baseline="0" dirty="0"/>
              <a:t> zum Projekt MEC-View heute Mittag (ganzer Block ab 15:00 Uhr)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Bislang Fahrspur-Definition</a:t>
            </a:r>
            <a:r>
              <a:rPr lang="de-DE" baseline="0" dirty="0"/>
              <a:t> manuell (aufwendig wenn viele Spuren, Kreuzungen etc.)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/>
              <a:t>Visuell: Anfällig aufgrund von Verdeckungen, schlechten Belichtungsverhältnissen etc.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/>
              <a:t>Trajektorie-Daten: Beschreiben Bewegungen der Fahrzeuge (werden bereits extrahiert)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04082-1A49-4012-95C6-FAC55E99456D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066822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smtClean="0"/>
              <a:t>Anwendung</a:t>
            </a:r>
            <a:r>
              <a:rPr lang="de-DE" baseline="0" dirty="0" smtClean="0"/>
              <a:t> zur Auswertung von Videoaufnahmen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Arbeit geht über rel. Work hinaus …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04082-1A49-4012-95C6-FAC55E99456D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107326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04082-1A49-4012-95C6-FAC55E99456D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065377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04082-1A49-4012-95C6-FAC55E99456D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743477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Clustering-Ansatz</a:t>
            </a:r>
            <a:r>
              <a:rPr lang="de-DE" baseline="0" dirty="0"/>
              <a:t> muss sorgfältig gewählt werden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04082-1A49-4012-95C6-FAC55E99456D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566817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smtClean="0"/>
              <a:t>Unterschiedliche</a:t>
            </a:r>
            <a:r>
              <a:rPr lang="de-DE" baseline="0" dirty="0" smtClean="0"/>
              <a:t> Verfahren zur Identifikation der unterschiedlichen Muster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04082-1A49-4012-95C6-FAC55E99456D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777913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Selektion: Welche</a:t>
            </a:r>
            <a:r>
              <a:rPr lang="de-DE" baseline="0" dirty="0"/>
              <a:t> Eigenschaften der Daten werden untersucht?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/>
              <a:t>Transformation: Wie werden diese dargestellt?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 err="1"/>
              <a:t>PrePro</a:t>
            </a:r>
            <a:r>
              <a:rPr lang="de-DE" baseline="0" dirty="0"/>
              <a:t>: Entfernung von Ausreißern / Defekten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/>
              <a:t>Distanzmessung: Bestimmung der Ähnlichkeit von Objekten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/>
              <a:t>Clustering: Eigentliche Gruppierung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04082-1A49-4012-95C6-FAC55E99456D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670926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de-DE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95909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53483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00954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de-DE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90613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45785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33308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7854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45622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4297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899295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00843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299751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977211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137721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56500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de-DE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59108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80975" indent="-180975">
              <a:defRPr/>
            </a:lvl1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097280" y="6459785"/>
            <a:ext cx="7411709" cy="365125"/>
          </a:xfrm>
        </p:spPr>
        <p:txBody>
          <a:bodyPr/>
          <a:lstStyle>
            <a:lvl1pPr algn="l">
              <a:defRPr sz="1100"/>
            </a:lvl1pPr>
          </a:lstStyle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100"/>
            </a:lvl1pPr>
          </a:lstStyle>
          <a:p>
            <a:fld id="{D57F1E4F-1CFF-5643-939E-02111984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963557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bschnitts-&#10;überschrif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842941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854498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778746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100"/>
            </a:lvl1pPr>
          </a:lstStyle>
          <a:p>
            <a:fld id="{D57F1E4F-1CFF-5643-939E-02111984F565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097280" y="6459785"/>
            <a:ext cx="7411709" cy="365125"/>
          </a:xfrm>
        </p:spPr>
        <p:txBody>
          <a:bodyPr/>
          <a:lstStyle>
            <a:lvl1pPr algn="l">
              <a:defRPr sz="1100"/>
            </a:lvl1pPr>
          </a:lstStyle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656230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100"/>
            </a:lvl1pPr>
          </a:lstStyle>
          <a:p>
            <a:fld id="{D57F1E4F-1CFF-5643-939E-02111984F565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097280" y="6459785"/>
            <a:ext cx="7411709" cy="365125"/>
          </a:xfrm>
        </p:spPr>
        <p:txBody>
          <a:bodyPr/>
          <a:lstStyle>
            <a:lvl1pPr algn="l">
              <a:defRPr sz="1100"/>
            </a:lvl1pPr>
          </a:lstStyle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9616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707588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65391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044121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578798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54552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58587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28792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0290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74150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62928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26123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0606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3" r:id="rId1"/>
    <p:sldLayoutId id="2147483814" r:id="rId2"/>
    <p:sldLayoutId id="2147483815" r:id="rId3"/>
    <p:sldLayoutId id="2147483816" r:id="rId4"/>
    <p:sldLayoutId id="2147483817" r:id="rId5"/>
    <p:sldLayoutId id="2147483818" r:id="rId6"/>
    <p:sldLayoutId id="2147483819" r:id="rId7"/>
    <p:sldLayoutId id="2147483820" r:id="rId8"/>
    <p:sldLayoutId id="2147483821" r:id="rId9"/>
    <p:sldLayoutId id="2147483822" r:id="rId10"/>
    <p:sldLayoutId id="2147483823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47773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7" r:id="rId1"/>
    <p:sldLayoutId id="2147483838" r:id="rId2"/>
    <p:sldLayoutId id="2147483839" r:id="rId3"/>
    <p:sldLayoutId id="2147483840" r:id="rId4"/>
    <p:sldLayoutId id="2147483841" r:id="rId5"/>
    <p:sldLayoutId id="2147483842" r:id="rId6"/>
    <p:sldLayoutId id="2147483843" r:id="rId7"/>
    <p:sldLayoutId id="2147483844" r:id="rId8"/>
    <p:sldLayoutId id="2147483845" r:id="rId9"/>
    <p:sldLayoutId id="2147483846" r:id="rId10"/>
    <p:sldLayoutId id="2147483847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89449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397000"/>
            <a:ext cx="10058400" cy="468630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80" y="6459785"/>
            <a:ext cx="74117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all" baseline="0">
                <a:solidFill>
                  <a:srgbClr val="FFFFFF"/>
                </a:solidFill>
              </a:defRPr>
            </a:lvl1pPr>
          </a:lstStyle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rgbClr val="FFFFFF"/>
                </a:solidFill>
              </a:defRPr>
            </a:lvl1pPr>
          </a:lstStyle>
          <a:p>
            <a:fld id="{D57F1E4F-1CFF-5643-939E-02111984F565}" type="slidenum">
              <a:rPr lang="en-US" smtClean="0"/>
              <a:pPr/>
              <a:t>‹Nr.›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88720" y="1181100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63000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5" r:id="rId1"/>
    <p:sldLayoutId id="2147483886" r:id="rId2"/>
    <p:sldLayoutId id="2147483887" r:id="rId3"/>
    <p:sldLayoutId id="2147483888" r:id="rId4"/>
    <p:sldLayoutId id="2147483889" r:id="rId5"/>
    <p:sldLayoutId id="2147483890" r:id="rId6"/>
    <p:sldLayoutId id="2147483891" r:id="rId7"/>
    <p:sldLayoutId id="2147483892" r:id="rId8"/>
    <p:sldLayoutId id="2147483893" r:id="rId9"/>
    <p:sldLayoutId id="2147483894" r:id="rId10"/>
    <p:sldLayoutId id="2147483895" r:id="rId11"/>
  </p:sldLayoutIdLst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4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180975" indent="-180975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://mec-view.de/" TargetMode="External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097280" y="1930400"/>
            <a:ext cx="10058400" cy="2394712"/>
          </a:xfrm>
        </p:spPr>
        <p:txBody>
          <a:bodyPr>
            <a:normAutofit/>
          </a:bodyPr>
          <a:lstStyle/>
          <a:p>
            <a:r>
              <a:rPr lang="de-DE" sz="4400" dirty="0"/>
              <a:t>Clustering und dessen Einsatz bei einer automatischen Fahrspurerkennung</a:t>
            </a:r>
            <a:br>
              <a:rPr lang="de-DE" sz="4400" dirty="0"/>
            </a:br>
            <a:endParaRPr lang="de-DE" sz="4400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097280" y="4569920"/>
            <a:ext cx="10058400" cy="1143000"/>
          </a:xfrm>
        </p:spPr>
        <p:txBody>
          <a:bodyPr>
            <a:normAutofit fontScale="85000" lnSpcReduction="20000"/>
          </a:bodyPr>
          <a:lstStyle/>
          <a:p>
            <a:r>
              <a:rPr lang="de-DE" cap="none" dirty="0"/>
              <a:t>STEFFEN SCHMID, WS 18/19</a:t>
            </a:r>
          </a:p>
          <a:p>
            <a:r>
              <a:rPr lang="de-DE" cap="none" dirty="0"/>
              <a:t>IT-DESIGNERS GMBH</a:t>
            </a:r>
          </a:p>
          <a:p>
            <a:r>
              <a:rPr lang="de-DE" cap="none" dirty="0"/>
              <a:t>HOCHSCHULE FURTWANGEN – FAKULTÄT INFORMATIK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2360" y="561752"/>
            <a:ext cx="2433320" cy="897895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539946"/>
            <a:ext cx="1887220" cy="918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4241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2. Grundlagen Clusteranalyse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u="sng" dirty="0"/>
              <a:t>Übersicht Clustering-Ansätze</a:t>
            </a:r>
          </a:p>
          <a:p>
            <a:pPr marL="0" indent="0">
              <a:buNone/>
            </a:pPr>
            <a:endParaRPr lang="de-DE" b="1" u="sng" dirty="0"/>
          </a:p>
          <a:p>
            <a:r>
              <a:rPr lang="de-DE" dirty="0"/>
              <a:t>Vernetzungs-Modelle</a:t>
            </a:r>
          </a:p>
          <a:p>
            <a:pPr lvl="1"/>
            <a:r>
              <a:rPr lang="de-DE" dirty="0"/>
              <a:t>Clusterbildung anhand von Distanz zwischen Objekten </a:t>
            </a:r>
            <a:r>
              <a:rPr lang="de-DE" i="1" dirty="0"/>
              <a:t>(z.B. </a:t>
            </a:r>
            <a:r>
              <a:rPr lang="de-DE" i="1" dirty="0" err="1"/>
              <a:t>Agglomeratives</a:t>
            </a:r>
            <a:r>
              <a:rPr lang="de-DE" i="1" dirty="0"/>
              <a:t> Clustering)</a:t>
            </a:r>
          </a:p>
          <a:p>
            <a:r>
              <a:rPr lang="de-DE" dirty="0"/>
              <a:t>Prototypen-Modelle</a:t>
            </a:r>
          </a:p>
          <a:p>
            <a:pPr lvl="1"/>
            <a:r>
              <a:rPr lang="de-DE" dirty="0"/>
              <a:t>Clusterbildung anhand von Distanz von Objekten zu Prototypen </a:t>
            </a:r>
            <a:r>
              <a:rPr lang="de-DE" i="1" dirty="0"/>
              <a:t>(z.B. k-</a:t>
            </a:r>
            <a:r>
              <a:rPr lang="de-DE" i="1" dirty="0" err="1"/>
              <a:t>Means</a:t>
            </a:r>
            <a:r>
              <a:rPr lang="de-DE" i="1" dirty="0"/>
              <a:t> Clustering)</a:t>
            </a:r>
          </a:p>
          <a:p>
            <a:r>
              <a:rPr lang="de-DE" dirty="0"/>
              <a:t>Distributions-Modelle</a:t>
            </a:r>
          </a:p>
          <a:p>
            <a:pPr lvl="1"/>
            <a:r>
              <a:rPr lang="de-DE" dirty="0"/>
              <a:t>Clusterbildung anhand statistischer Zugehörigkeit zu Wahrscheinlichkeitsverteilung </a:t>
            </a:r>
            <a:r>
              <a:rPr lang="de-DE" i="1" dirty="0"/>
              <a:t>(z.B. EM Clustering)</a:t>
            </a:r>
          </a:p>
          <a:p>
            <a:r>
              <a:rPr lang="de-DE" dirty="0"/>
              <a:t>Dichte-Modelle</a:t>
            </a:r>
          </a:p>
          <a:p>
            <a:pPr lvl="1"/>
            <a:r>
              <a:rPr lang="de-DE" dirty="0"/>
              <a:t>Clusterbildung anhand von Regionen hoher Objektdichte </a:t>
            </a:r>
            <a:r>
              <a:rPr lang="de-DE" i="1" dirty="0"/>
              <a:t>(z.B. DBSCAN Clustering)</a:t>
            </a:r>
          </a:p>
          <a:p>
            <a:pPr lvl="1"/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2413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2. Grundlagen Clusteranalyse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u="sng" dirty="0"/>
              <a:t>Distanzmaße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r>
              <a:rPr lang="de-DE" dirty="0"/>
              <a:t>Distanzmaß hat maßgeblichen Einfluss auf Ergebnis der Clusteranalyse</a:t>
            </a:r>
          </a:p>
          <a:p>
            <a:r>
              <a:rPr lang="de-DE" dirty="0"/>
              <a:t>Wahl abhängig von zu untersuchende Daten und Zielen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6" name="Textfeld 5"/>
          <p:cNvSpPr txBox="1"/>
          <p:nvPr/>
        </p:nvSpPr>
        <p:spPr>
          <a:xfrm>
            <a:off x="2606039" y="2110014"/>
            <a:ext cx="70408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Ein Distanz- oder Ähnlichkeitsmaß definiert zahlenmäßig</a:t>
            </a:r>
          </a:p>
          <a:p>
            <a:pPr algn="ctr"/>
            <a:r>
              <a:rPr lang="de-DE" sz="20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wie „ähnlich” beziehungsweise „unähnlich” sich zwei Objekte sind.</a:t>
            </a:r>
          </a:p>
        </p:txBody>
      </p:sp>
    </p:spTree>
    <p:extLst>
      <p:ext uri="{BB962C8B-B14F-4D97-AF65-F5344CB8AC3E}">
        <p14:creationId xmlns:p14="http://schemas.microsoft.com/office/powerpoint/2010/main" val="1954695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2. Grundlagen Clusteranalyse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u="sng" dirty="0"/>
              <a:t>Herausforderungen</a:t>
            </a:r>
          </a:p>
          <a:p>
            <a:pPr marL="0" indent="0">
              <a:buNone/>
            </a:pPr>
            <a:endParaRPr lang="de-DE" b="1" u="sng" dirty="0"/>
          </a:p>
          <a:p>
            <a:r>
              <a:rPr lang="de-DE" dirty="0"/>
              <a:t>Angemessene Datenvorbereitung und Vorverarbeitung</a:t>
            </a:r>
          </a:p>
          <a:p>
            <a:r>
              <a:rPr lang="de-DE" dirty="0"/>
              <a:t>Wahl eines passenden Cluster-Algorithmus</a:t>
            </a:r>
          </a:p>
          <a:p>
            <a:r>
              <a:rPr lang="de-DE" dirty="0"/>
              <a:t>Wahl eines passenden Distanzmaßes</a:t>
            </a:r>
          </a:p>
          <a:p>
            <a:r>
              <a:rPr lang="de-DE" dirty="0"/>
              <a:t>Optimale Parametrisierung</a:t>
            </a:r>
          </a:p>
          <a:p>
            <a:r>
              <a:rPr lang="de-DE" dirty="0"/>
              <a:t>Interpretation und Validierung der Ergebnisse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6895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3. Realisierung der Fahrspurerkennung</a:t>
            </a:r>
          </a:p>
        </p:txBody>
      </p:sp>
      <p:pic>
        <p:nvPicPr>
          <p:cNvPr id="8" name="Inhaltsplatzhalter 7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6565" y="1626841"/>
            <a:ext cx="8313018" cy="3476685"/>
          </a:xfrm>
        </p:spPr>
      </p:pic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13</a:t>
            </a:fld>
            <a:endParaRPr lang="en-US" dirty="0"/>
          </a:p>
        </p:txBody>
      </p:sp>
      <p:sp>
        <p:nvSpPr>
          <p:cNvPr id="7" name="Textfeld 6"/>
          <p:cNvSpPr txBox="1"/>
          <p:nvPr/>
        </p:nvSpPr>
        <p:spPr>
          <a:xfrm>
            <a:off x="3999380" y="5179935"/>
            <a:ext cx="5265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Abb. 3.1: Basisablauf der Spurerkennung</a:t>
            </a:r>
          </a:p>
        </p:txBody>
      </p:sp>
    </p:spTree>
    <p:extLst>
      <p:ext uri="{BB962C8B-B14F-4D97-AF65-F5344CB8AC3E}">
        <p14:creationId xmlns:p14="http://schemas.microsoft.com/office/powerpoint/2010/main" val="620925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3.1 Vorverarbeitung der Trajektoriedaten</a:t>
            </a:r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215" y="1543179"/>
            <a:ext cx="5216664" cy="4178300"/>
          </a:xfrm>
        </p:spPr>
      </p:pic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14</a:t>
            </a:fld>
            <a:endParaRPr lang="en-US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9081" y="1524261"/>
            <a:ext cx="5216664" cy="4216139"/>
          </a:xfrm>
          <a:prstGeom prst="rect">
            <a:avLst/>
          </a:prstGeom>
        </p:spPr>
      </p:pic>
      <p:sp>
        <p:nvSpPr>
          <p:cNvPr id="8" name="Pfeil nach rechts 7"/>
          <p:cNvSpPr/>
          <p:nvPr/>
        </p:nvSpPr>
        <p:spPr>
          <a:xfrm>
            <a:off x="5800091" y="3447667"/>
            <a:ext cx="652778" cy="3693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extfeld 8"/>
          <p:cNvSpPr txBox="1"/>
          <p:nvPr/>
        </p:nvSpPr>
        <p:spPr>
          <a:xfrm>
            <a:off x="3968154" y="5893266"/>
            <a:ext cx="4316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Abb. 3.2: Vorverarbeitung Trajektoriedaten</a:t>
            </a:r>
          </a:p>
        </p:txBody>
      </p:sp>
    </p:spTree>
    <p:extLst>
      <p:ext uri="{BB962C8B-B14F-4D97-AF65-F5344CB8AC3E}">
        <p14:creationId xmlns:p14="http://schemas.microsoft.com/office/powerpoint/2010/main" val="2063873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3.2 Clusteranalyse der Trajektorien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15</a:t>
            </a:fld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Ziel: Identifikation von Spur-Clustern in Trajektoriedaten</a:t>
            </a:r>
          </a:p>
          <a:p>
            <a:r>
              <a:rPr lang="de-DE" dirty="0"/>
              <a:t>Gewählter Ansatz: DBSCAN Clusteralgorithmus und LCSS Distanzmaß</a:t>
            </a:r>
          </a:p>
          <a:p>
            <a:r>
              <a:rPr lang="de-DE" dirty="0"/>
              <a:t>Vorteile des Ansatzes:</a:t>
            </a:r>
          </a:p>
          <a:p>
            <a:pPr lvl="1"/>
            <a:r>
              <a:rPr lang="de-DE" dirty="0"/>
              <a:t>Automatische Bestimmung der Clusteranzahl</a:t>
            </a:r>
          </a:p>
          <a:p>
            <a:pPr lvl="1"/>
            <a:r>
              <a:rPr lang="de-DE" dirty="0"/>
              <a:t>Umgang mit Ausreißern</a:t>
            </a:r>
          </a:p>
          <a:p>
            <a:pPr lvl="1"/>
            <a:r>
              <a:rPr lang="de-DE" dirty="0"/>
              <a:t>Vergleichsweise geringe, intuitive Parametrisierung</a:t>
            </a:r>
          </a:p>
          <a:p>
            <a:pPr lvl="1"/>
            <a:r>
              <a:rPr lang="de-DE" dirty="0"/>
              <a:t>Gute Performance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8122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3.2 Clusteranalyse der Trajektorien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16</a:t>
            </a:fld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686" y="1397000"/>
            <a:ext cx="4732020" cy="4000500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2254" y="1399258"/>
            <a:ext cx="4734000" cy="4000500"/>
          </a:xfrm>
          <a:prstGeom prst="rect">
            <a:avLst/>
          </a:prstGeom>
        </p:spPr>
      </p:pic>
      <p:sp>
        <p:nvSpPr>
          <p:cNvPr id="8" name="Pfeil nach rechts 7"/>
          <p:cNvSpPr/>
          <p:nvPr/>
        </p:nvSpPr>
        <p:spPr>
          <a:xfrm>
            <a:off x="5800091" y="3555487"/>
            <a:ext cx="652778" cy="3693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extfeld 8"/>
          <p:cNvSpPr txBox="1"/>
          <p:nvPr/>
        </p:nvSpPr>
        <p:spPr>
          <a:xfrm>
            <a:off x="4145954" y="5613400"/>
            <a:ext cx="39610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Abb. 3.3: Clusteranalyse der Trajektorien</a:t>
            </a:r>
          </a:p>
        </p:txBody>
      </p:sp>
    </p:spTree>
    <p:extLst>
      <p:ext uri="{BB962C8B-B14F-4D97-AF65-F5344CB8AC3E}">
        <p14:creationId xmlns:p14="http://schemas.microsoft.com/office/powerpoint/2010/main" val="1043573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3.3 Bestimmung der Spur-Geometrien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17</a:t>
            </a:fld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Spur-Geometrien werden aus Trajektorie-Clustern abgeleitet</a:t>
            </a:r>
          </a:p>
          <a:p>
            <a:r>
              <a:rPr lang="de-DE" dirty="0"/>
              <a:t>Aufbau Spur-Geometrie:</a:t>
            </a:r>
          </a:p>
          <a:p>
            <a:pPr lvl="1"/>
            <a:r>
              <a:rPr lang="de-DE" dirty="0"/>
              <a:t>Mittellinie</a:t>
            </a:r>
          </a:p>
          <a:p>
            <a:pPr lvl="1"/>
            <a:r>
              <a:rPr lang="de-DE" dirty="0"/>
              <a:t>Zwei Hüll-Linien</a:t>
            </a: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2190" y="3498873"/>
            <a:ext cx="6948579" cy="1579222"/>
          </a:xfrm>
          <a:prstGeom prst="rect">
            <a:avLst/>
          </a:prstGeom>
        </p:spPr>
      </p:pic>
      <p:sp>
        <p:nvSpPr>
          <p:cNvPr id="9" name="Textfeld 8"/>
          <p:cNvSpPr txBox="1"/>
          <p:nvPr/>
        </p:nvSpPr>
        <p:spPr>
          <a:xfrm>
            <a:off x="4452482" y="5078095"/>
            <a:ext cx="3347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Abb. 3.4: Aufbau Spur-Geometrie</a:t>
            </a:r>
          </a:p>
        </p:txBody>
      </p:sp>
    </p:spTree>
    <p:extLst>
      <p:ext uri="{BB962C8B-B14F-4D97-AF65-F5344CB8AC3E}">
        <p14:creationId xmlns:p14="http://schemas.microsoft.com/office/powerpoint/2010/main" val="2484479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3.3 Bestimmung der Spur-Geometrien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18</a:t>
            </a:fld>
            <a:endParaRPr lang="en-US" dirty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7437" y="1806151"/>
            <a:ext cx="4370486" cy="3517200"/>
          </a:xfrm>
          <a:prstGeom prst="rect">
            <a:avLst/>
          </a:prstGeom>
        </p:spPr>
      </p:pic>
      <p:sp>
        <p:nvSpPr>
          <p:cNvPr id="10" name="Pfeil nach rechts 9"/>
          <p:cNvSpPr/>
          <p:nvPr/>
        </p:nvSpPr>
        <p:spPr>
          <a:xfrm>
            <a:off x="5752770" y="3380678"/>
            <a:ext cx="649577" cy="36749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Textfeld 10"/>
          <p:cNvSpPr txBox="1"/>
          <p:nvPr/>
        </p:nvSpPr>
        <p:spPr>
          <a:xfrm>
            <a:off x="4013787" y="5523124"/>
            <a:ext cx="4225384" cy="367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Abb. 3.5: Bestimmung der Spur-Mittellinien</a:t>
            </a:r>
          </a:p>
        </p:txBody>
      </p:sp>
      <p:pic>
        <p:nvPicPr>
          <p:cNvPr id="12" name="Grafik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1804130"/>
            <a:ext cx="4370400" cy="3520589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1097280" y="1307949"/>
            <a:ext cx="34354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b="1" u="sng" dirty="0"/>
              <a:t>Bestimmung der Spur-Mittellinien</a:t>
            </a:r>
          </a:p>
        </p:txBody>
      </p:sp>
    </p:spTree>
    <p:extLst>
      <p:ext uri="{BB962C8B-B14F-4D97-AF65-F5344CB8AC3E}">
        <p14:creationId xmlns:p14="http://schemas.microsoft.com/office/powerpoint/2010/main" val="1947215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3.3 Bestimmung der Spur-Geometrien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19</a:t>
            </a:fld>
            <a:endParaRPr lang="en-US" dirty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8879" y="1803517"/>
            <a:ext cx="4366801" cy="3517662"/>
          </a:xfrm>
          <a:prstGeom prst="rect">
            <a:avLst/>
          </a:prstGeom>
        </p:spPr>
      </p:pic>
      <p:sp>
        <p:nvSpPr>
          <p:cNvPr id="10" name="Pfeil nach rechts 9"/>
          <p:cNvSpPr/>
          <p:nvPr/>
        </p:nvSpPr>
        <p:spPr>
          <a:xfrm>
            <a:off x="5801691" y="3378909"/>
            <a:ext cx="649577" cy="36749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Textfeld 10"/>
          <p:cNvSpPr txBox="1"/>
          <p:nvPr/>
        </p:nvSpPr>
        <p:spPr>
          <a:xfrm>
            <a:off x="4248737" y="5522982"/>
            <a:ext cx="3755484" cy="367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Abb. 3.6: Bestimmung der Spur-Hüllen</a:t>
            </a:r>
          </a:p>
        </p:txBody>
      </p:sp>
      <p:pic>
        <p:nvPicPr>
          <p:cNvPr id="12" name="Grafik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071" y="1813905"/>
            <a:ext cx="4370486" cy="3517200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1095071" y="1307642"/>
            <a:ext cx="28478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b="1" u="sng" dirty="0"/>
              <a:t>Bestimmung der Spurhüllen</a:t>
            </a:r>
          </a:p>
        </p:txBody>
      </p:sp>
    </p:spTree>
    <p:extLst>
      <p:ext uri="{BB962C8B-B14F-4D97-AF65-F5344CB8AC3E}">
        <p14:creationId xmlns:p14="http://schemas.microsoft.com/office/powerpoint/2010/main" val="597018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Gliederung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de-DE" dirty="0"/>
              <a:t>Hintergrund und Ziele der Masterarbeit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de-DE" dirty="0"/>
              <a:t>Grundlagen Clusteranalyse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de-DE" dirty="0"/>
              <a:t>Realisierung der Fahrspurerkennung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de-DE" dirty="0"/>
              <a:t>Ergebnisse der Fahrspurerkennung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de-DE" dirty="0"/>
              <a:t>Fazit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21188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79" y="1803517"/>
            <a:ext cx="4366801" cy="3517662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3.4 Partitionierung der Spuren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20</a:t>
            </a:fld>
            <a:endParaRPr lang="en-US" dirty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8879" y="1803517"/>
            <a:ext cx="4366801" cy="3517662"/>
          </a:xfrm>
          <a:prstGeom prst="rect">
            <a:avLst/>
          </a:prstGeom>
        </p:spPr>
      </p:pic>
      <p:sp>
        <p:nvSpPr>
          <p:cNvPr id="10" name="Pfeil nach rechts 9"/>
          <p:cNvSpPr/>
          <p:nvPr/>
        </p:nvSpPr>
        <p:spPr>
          <a:xfrm>
            <a:off x="5801691" y="3378909"/>
            <a:ext cx="649577" cy="36749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Textfeld 10"/>
          <p:cNvSpPr txBox="1"/>
          <p:nvPr/>
        </p:nvSpPr>
        <p:spPr>
          <a:xfrm>
            <a:off x="3848687" y="5522982"/>
            <a:ext cx="4555584" cy="367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Abb. 3.7: Partitionierung der Spur-Geometrien</a:t>
            </a:r>
          </a:p>
        </p:txBody>
      </p:sp>
    </p:spTree>
    <p:extLst>
      <p:ext uri="{BB962C8B-B14F-4D97-AF65-F5344CB8AC3E}">
        <p14:creationId xmlns:p14="http://schemas.microsoft.com/office/powerpoint/2010/main" val="127859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4. Ergebnisse der Fahrspurerkennung</a:t>
            </a:r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8497" y="1346200"/>
            <a:ext cx="7707917" cy="4480708"/>
          </a:xfrm>
        </p:spPr>
      </p:pic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21</a:t>
            </a:fld>
            <a:endParaRPr lang="en-US" dirty="0"/>
          </a:p>
        </p:txBody>
      </p:sp>
      <p:sp>
        <p:nvSpPr>
          <p:cNvPr id="7" name="Textfeld 6"/>
          <p:cNvSpPr txBox="1"/>
          <p:nvPr/>
        </p:nvSpPr>
        <p:spPr>
          <a:xfrm>
            <a:off x="3839116" y="5826908"/>
            <a:ext cx="5239441" cy="367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Abb. 4.1: Fahrspuren Datensatz </a:t>
            </a:r>
            <a:r>
              <a:rPr lang="de-DE" i="1" dirty="0"/>
              <a:t>Neckartor</a:t>
            </a:r>
          </a:p>
        </p:txBody>
      </p:sp>
    </p:spTree>
    <p:extLst>
      <p:ext uri="{BB962C8B-B14F-4D97-AF65-F5344CB8AC3E}">
        <p14:creationId xmlns:p14="http://schemas.microsoft.com/office/powerpoint/2010/main" val="3573266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4. Ergebnisse der Fahrspurerkennung</a:t>
            </a:r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6653" y="1346200"/>
            <a:ext cx="7911606" cy="4480708"/>
          </a:xfrm>
        </p:spPr>
      </p:pic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22</a:t>
            </a:fld>
            <a:endParaRPr lang="en-US" dirty="0"/>
          </a:p>
        </p:txBody>
      </p:sp>
      <p:sp>
        <p:nvSpPr>
          <p:cNvPr id="7" name="Textfeld 6"/>
          <p:cNvSpPr txBox="1"/>
          <p:nvPr/>
        </p:nvSpPr>
        <p:spPr>
          <a:xfrm>
            <a:off x="3839116" y="5826908"/>
            <a:ext cx="5239441" cy="367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Abb. 4.2: Fahrspuren Datensatz </a:t>
            </a:r>
            <a:r>
              <a:rPr lang="de-DE" i="1" dirty="0"/>
              <a:t>Entennest</a:t>
            </a:r>
          </a:p>
        </p:txBody>
      </p:sp>
    </p:spTree>
    <p:extLst>
      <p:ext uri="{BB962C8B-B14F-4D97-AF65-F5344CB8AC3E}">
        <p14:creationId xmlns:p14="http://schemas.microsoft.com/office/powerpoint/2010/main" val="1861569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4. Ergebnisse der Fahrspurerkennung</a:t>
            </a:r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6653" y="1512169"/>
            <a:ext cx="7911606" cy="4148769"/>
          </a:xfrm>
        </p:spPr>
      </p:pic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23</a:t>
            </a:fld>
            <a:endParaRPr lang="en-US" dirty="0"/>
          </a:p>
        </p:txBody>
      </p:sp>
      <p:sp>
        <p:nvSpPr>
          <p:cNvPr id="7" name="Textfeld 6"/>
          <p:cNvSpPr txBox="1"/>
          <p:nvPr/>
        </p:nvSpPr>
        <p:spPr>
          <a:xfrm>
            <a:off x="3839116" y="5826908"/>
            <a:ext cx="5239441" cy="367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Abb. 4.3: Fahrspuren Datensatz </a:t>
            </a:r>
            <a:r>
              <a:rPr lang="de-DE" i="1" dirty="0"/>
              <a:t>Düsseldorf</a:t>
            </a:r>
          </a:p>
        </p:txBody>
      </p:sp>
    </p:spTree>
    <p:extLst>
      <p:ext uri="{BB962C8B-B14F-4D97-AF65-F5344CB8AC3E}">
        <p14:creationId xmlns:p14="http://schemas.microsoft.com/office/powerpoint/2010/main" val="1461229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4. Ergebnisse der Fahrspurerkennung</a:t>
            </a:r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8947" y="1346200"/>
            <a:ext cx="7747018" cy="4480708"/>
          </a:xfrm>
        </p:spPr>
      </p:pic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24</a:t>
            </a:fld>
            <a:endParaRPr lang="en-US" dirty="0"/>
          </a:p>
        </p:txBody>
      </p:sp>
      <p:sp>
        <p:nvSpPr>
          <p:cNvPr id="7" name="Textfeld 6"/>
          <p:cNvSpPr txBox="1"/>
          <p:nvPr/>
        </p:nvSpPr>
        <p:spPr>
          <a:xfrm>
            <a:off x="3839116" y="5826908"/>
            <a:ext cx="5239441" cy="367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Abb. 4.4: Fahrspuren Datensatz </a:t>
            </a:r>
            <a:r>
              <a:rPr lang="de-DE" i="1" dirty="0"/>
              <a:t>Heilbronner-Straße</a:t>
            </a:r>
          </a:p>
        </p:txBody>
      </p:sp>
    </p:spTree>
    <p:extLst>
      <p:ext uri="{BB962C8B-B14F-4D97-AF65-F5344CB8AC3E}">
        <p14:creationId xmlns:p14="http://schemas.microsoft.com/office/powerpoint/2010/main" val="25791743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4. Ergebnisse der Fahrspurerkennung</a:t>
            </a:r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3077" y="1346200"/>
            <a:ext cx="7878757" cy="4480708"/>
          </a:xfrm>
        </p:spPr>
      </p:pic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25</a:t>
            </a:fld>
            <a:endParaRPr lang="en-US" dirty="0"/>
          </a:p>
        </p:txBody>
      </p:sp>
      <p:sp>
        <p:nvSpPr>
          <p:cNvPr id="7" name="Textfeld 6"/>
          <p:cNvSpPr txBox="1"/>
          <p:nvPr/>
        </p:nvSpPr>
        <p:spPr>
          <a:xfrm>
            <a:off x="3839116" y="5826908"/>
            <a:ext cx="5239441" cy="367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Abb. 4.5: Fahrspuren Datensatz </a:t>
            </a:r>
            <a:r>
              <a:rPr lang="de-DE" i="1" dirty="0"/>
              <a:t>Steinheim</a:t>
            </a:r>
          </a:p>
        </p:txBody>
      </p:sp>
    </p:spTree>
    <p:extLst>
      <p:ext uri="{BB962C8B-B14F-4D97-AF65-F5344CB8AC3E}">
        <p14:creationId xmlns:p14="http://schemas.microsoft.com/office/powerpoint/2010/main" val="18505240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5. Fazit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Clusteranalysen können in den unterschiedlichsten Anwendungsgebieten eingesetzt werden</a:t>
            </a:r>
          </a:p>
          <a:p>
            <a:r>
              <a:rPr lang="de-DE" dirty="0"/>
              <a:t>Qualität der Clustering-Ergebnisse hängt von vielen Faktoren ab</a:t>
            </a:r>
          </a:p>
          <a:p>
            <a:r>
              <a:rPr lang="de-DE" dirty="0"/>
              <a:t>Qualität der Spurerkennung </a:t>
            </a:r>
            <a:r>
              <a:rPr lang="de-DE" dirty="0" smtClean="0"/>
              <a:t>auch maßgeblich </a:t>
            </a:r>
            <a:r>
              <a:rPr lang="de-DE" dirty="0"/>
              <a:t>abhängig von Clusteranalyse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2023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de-DE" sz="6600" dirty="0"/>
              <a:t>Fragen &amp; Feedback</a:t>
            </a:r>
          </a:p>
        </p:txBody>
      </p:sp>
      <p:sp>
        <p:nvSpPr>
          <p:cNvPr id="9" name="Untertitel 8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031424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Quellen und Referenzen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dirty="0" smtClean="0"/>
              <a:t>[1]:	</a:t>
            </a:r>
            <a:r>
              <a:rPr lang="en-US" dirty="0" smtClean="0"/>
              <a:t>JAIN</a:t>
            </a:r>
            <a:r>
              <a:rPr lang="en-US" dirty="0"/>
              <a:t>, Anil K. Data clustering: 50 years beyond K-means. </a:t>
            </a:r>
            <a:r>
              <a:rPr lang="en-US" i="1" dirty="0"/>
              <a:t>Pattern recognition letters</a:t>
            </a:r>
            <a:r>
              <a:rPr lang="en-US" dirty="0"/>
              <a:t>, 2010, </a:t>
            </a:r>
            <a:r>
              <a:rPr lang="en-US" dirty="0" smtClean="0"/>
              <a:t>	31</a:t>
            </a:r>
            <a:r>
              <a:rPr lang="en-US" dirty="0"/>
              <a:t>. Jg., </a:t>
            </a:r>
            <a:r>
              <a:rPr lang="en-US" dirty="0" err="1"/>
              <a:t>Nr</a:t>
            </a:r>
            <a:r>
              <a:rPr lang="en-US" dirty="0"/>
              <a:t>. 8, S. 651-666</a:t>
            </a:r>
            <a:r>
              <a:rPr lang="en-US" dirty="0" smtClean="0"/>
              <a:t>.</a:t>
            </a:r>
            <a:endParaRPr lang="de-DE" dirty="0"/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en-US" dirty="0" smtClean="0"/>
          </a:p>
          <a:p>
            <a:r>
              <a:rPr lang="de-DE" dirty="0"/>
              <a:t>MEC-View Projektwebseite: </a:t>
            </a:r>
            <a:r>
              <a:rPr lang="de-DE" dirty="0">
                <a:hlinkClick r:id="rId2"/>
              </a:rPr>
              <a:t>http://mec-view.de</a:t>
            </a:r>
            <a:r>
              <a:rPr lang="de-DE" dirty="0" smtClean="0">
                <a:hlinkClick r:id="rId2"/>
              </a:rPr>
              <a:t>/</a:t>
            </a:r>
            <a:endParaRPr lang="en-US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62207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1. Hintergrund und Ziele der Arbeit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DE" b="1" u="sng" dirty="0"/>
              <a:t>Hintergrund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Masterthesis im Rahmen des MEC-View Teilprojektes </a:t>
            </a:r>
            <a:r>
              <a:rPr lang="de-DE" i="1" dirty="0"/>
              <a:t>„Luftbeobachtung“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dirty="0"/>
              <a:t>Ziele des Projektes: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dirty="0"/>
              <a:t>Auswertung von Luftaufnahmen des Straßenverkehrs (</a:t>
            </a:r>
            <a:r>
              <a:rPr lang="de-DE" dirty="0" smtClean="0"/>
              <a:t>Fahrzeugpositionen</a:t>
            </a:r>
            <a:r>
              <a:rPr lang="de-DE" dirty="0"/>
              <a:t>, Geschwindigkeiten etc.)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dirty="0"/>
              <a:t>Analyse des Fahrverhaltens der Verkehrsteilnehmer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dirty="0"/>
              <a:t>Erstellung von Verkehrssimulationen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de-DE" b="1" u="sng" dirty="0"/>
              <a:t>Motivation und Ziele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dirty="0"/>
              <a:t>Automatische Erkennung von Fahrspuren in Luftaufnahmen</a:t>
            </a:r>
          </a:p>
          <a:p>
            <a:pPr>
              <a:lnSpc>
                <a:spcPct val="100000"/>
              </a:lnSpc>
            </a:pPr>
            <a:r>
              <a:rPr lang="de-DE" dirty="0"/>
              <a:t>Kenntnis der Fahrspuren ermöglicht genauere Untersuchung der Fahrverhalten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dirty="0"/>
              <a:t>Verzicht auf visuell gestützte Verfahren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dirty="0"/>
              <a:t>Erkennung der Spuren anhand von Trajektoriedaten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1991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1. Hintergrund und Ziele der Arbeit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dirty="0"/>
              <a:t>Integration der Spurerkennung in die MEC-View </a:t>
            </a:r>
            <a:r>
              <a:rPr lang="de-DE" i="1" dirty="0"/>
              <a:t>„</a:t>
            </a:r>
            <a:r>
              <a:rPr lang="de-DE" i="1" dirty="0" err="1"/>
              <a:t>Vehicle-Tracker</a:t>
            </a:r>
            <a:r>
              <a:rPr lang="de-DE" i="1" dirty="0"/>
              <a:t>“</a:t>
            </a:r>
            <a:r>
              <a:rPr lang="de-DE" dirty="0"/>
              <a:t> Anwendung  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dirty="0"/>
              <a:t>Erkennung von Fahrspuren in unterschiedlichen </a:t>
            </a:r>
            <a:r>
              <a:rPr lang="de-DE" dirty="0" err="1"/>
              <a:t>Straßentopologien</a:t>
            </a:r>
            <a:endParaRPr lang="de-DE" dirty="0"/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dirty="0"/>
              <a:t>Landstraßen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dirty="0"/>
              <a:t>Autobahnen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dirty="0"/>
              <a:t>Kreuzungen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dirty="0"/>
              <a:t>Kreisverkehre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dirty="0"/>
              <a:t>Etc.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8786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1. Hintergrund und Ziele der Arbeit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5</a:t>
            </a:fld>
            <a:endParaRPr lang="en-US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1629" y="1747055"/>
            <a:ext cx="6079835" cy="339644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feld 7"/>
          <p:cNvSpPr txBox="1"/>
          <p:nvPr/>
        </p:nvSpPr>
        <p:spPr>
          <a:xfrm>
            <a:off x="3052493" y="5432311"/>
            <a:ext cx="5172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Abb. 1.1: Fahrspurdefinition mittels Trajektoriedaten</a:t>
            </a: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322" y="2188362"/>
            <a:ext cx="4500812" cy="251383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Pfeil nach rechts 9"/>
          <p:cNvSpPr/>
          <p:nvPr/>
        </p:nvSpPr>
        <p:spPr>
          <a:xfrm>
            <a:off x="4985992" y="3260615"/>
            <a:ext cx="652778" cy="3693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74838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1. Hintergrund und Ziele der Arbeit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6</a:t>
            </a:fld>
            <a:endParaRPr lang="en-US" dirty="0"/>
          </a:p>
        </p:txBody>
      </p:sp>
      <p:sp>
        <p:nvSpPr>
          <p:cNvPr id="8" name="Textfeld 7"/>
          <p:cNvSpPr txBox="1"/>
          <p:nvPr/>
        </p:nvSpPr>
        <p:spPr>
          <a:xfrm>
            <a:off x="3052493" y="5432311"/>
            <a:ext cx="5172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Abb. </a:t>
            </a:r>
            <a:r>
              <a:rPr lang="de-DE" dirty="0" smtClean="0"/>
              <a:t>1.2: Identifikation von Spur-Clustern</a:t>
            </a:r>
            <a:endParaRPr lang="de-DE" dirty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322" y="2188362"/>
            <a:ext cx="4500812" cy="251383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Pfeil nach rechts 9"/>
          <p:cNvSpPr/>
          <p:nvPr/>
        </p:nvSpPr>
        <p:spPr>
          <a:xfrm>
            <a:off x="4985992" y="3260615"/>
            <a:ext cx="652778" cy="3693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1628" y="2063619"/>
            <a:ext cx="5343421" cy="279097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78528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2. Grundlagen Clusteranalyse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097280" y="1397001"/>
            <a:ext cx="10058400" cy="497114"/>
          </a:xfrm>
        </p:spPr>
        <p:txBody>
          <a:bodyPr/>
          <a:lstStyle/>
          <a:p>
            <a:r>
              <a:rPr lang="de-DE" dirty="0"/>
              <a:t>Methodik aus dem Gebiet Data-Mining / </a:t>
            </a:r>
            <a:r>
              <a:rPr lang="de-DE" dirty="0" err="1"/>
              <a:t>Machine</a:t>
            </a:r>
            <a:r>
              <a:rPr lang="de-DE" dirty="0"/>
              <a:t> Learning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7" name="Textfeld 6"/>
          <p:cNvSpPr txBox="1"/>
          <p:nvPr/>
        </p:nvSpPr>
        <p:spPr>
          <a:xfrm>
            <a:off x="2606039" y="1976979"/>
            <a:ext cx="704088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i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Gruppierung </a:t>
            </a:r>
            <a:r>
              <a:rPr lang="de-DE" sz="20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von Datenobjekten aufgrund ihrer Eigenschaften und Beziehungen, sodass sich die Objekte in einer Gruppe möglichst stark ähneln und sich von Objekten anderer Gruppen möglichst stark unterscheiden</a:t>
            </a:r>
            <a:r>
              <a:rPr lang="de-DE" sz="2000" i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endParaRPr lang="de-DE" sz="20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Inhaltsplatzhalter 2"/>
          <p:cNvSpPr txBox="1">
            <a:spLocks/>
          </p:cNvSpPr>
          <p:nvPr/>
        </p:nvSpPr>
        <p:spPr>
          <a:xfrm>
            <a:off x="1097280" y="3487784"/>
            <a:ext cx="10058400" cy="2364376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180975" indent="-1809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Ziele:</a:t>
            </a:r>
          </a:p>
          <a:p>
            <a:pPr lvl="1"/>
            <a:r>
              <a:rPr lang="de-DE" dirty="0"/>
              <a:t>Datenverständnis</a:t>
            </a:r>
          </a:p>
          <a:p>
            <a:pPr lvl="1"/>
            <a:r>
              <a:rPr lang="de-DE" dirty="0"/>
              <a:t>Identifikation von „Mustern“ in Daten</a:t>
            </a:r>
          </a:p>
          <a:p>
            <a:pPr lvl="1"/>
            <a:r>
              <a:rPr lang="de-DE" dirty="0"/>
              <a:t>Weiterverarbeitung der einzelnen Cluster</a:t>
            </a:r>
          </a:p>
          <a:p>
            <a:r>
              <a:rPr lang="de-DE" dirty="0"/>
              <a:t>Einsetzbar in unterschiedlichsten Anwendungsgebieten</a:t>
            </a:r>
          </a:p>
          <a:p>
            <a:r>
              <a:rPr lang="de-DE" dirty="0"/>
              <a:t>Große Vielfalt an Clustering-Verfahren existiert</a:t>
            </a:r>
          </a:p>
        </p:txBody>
      </p:sp>
    </p:spTree>
    <p:extLst>
      <p:ext uri="{BB962C8B-B14F-4D97-AF65-F5344CB8AC3E}">
        <p14:creationId xmlns:p14="http://schemas.microsoft.com/office/powerpoint/2010/main" val="181300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2. Grundlagen Clusteranalyse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10" name="Inhaltsplatzhalter 9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997"/>
          <a:stretch/>
        </p:blipFill>
        <p:spPr>
          <a:xfrm>
            <a:off x="1358220" y="1885995"/>
            <a:ext cx="3981497" cy="3587342"/>
          </a:xfrm>
        </p:spPr>
      </p:pic>
      <p:pic>
        <p:nvPicPr>
          <p:cNvPr id="11" name="Grafik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404"/>
          <a:stretch/>
        </p:blipFill>
        <p:spPr>
          <a:xfrm>
            <a:off x="6844937" y="1902238"/>
            <a:ext cx="3913333" cy="3554856"/>
          </a:xfrm>
          <a:prstGeom prst="rect">
            <a:avLst/>
          </a:prstGeom>
        </p:spPr>
      </p:pic>
      <p:sp>
        <p:nvSpPr>
          <p:cNvPr id="12" name="Pfeil nach rechts 11"/>
          <p:cNvSpPr/>
          <p:nvPr/>
        </p:nvSpPr>
        <p:spPr>
          <a:xfrm>
            <a:off x="5765938" y="3495003"/>
            <a:ext cx="652778" cy="3693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extfeld 12"/>
          <p:cNvSpPr txBox="1"/>
          <p:nvPr/>
        </p:nvSpPr>
        <p:spPr>
          <a:xfrm>
            <a:off x="4168157" y="5773773"/>
            <a:ext cx="4231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Abb. 2.1: Beispiel </a:t>
            </a:r>
            <a:r>
              <a:rPr lang="de-DE" dirty="0" smtClean="0"/>
              <a:t>Cluster-Identifikation [1]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94596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2. Grundlagen Clusteranalyse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097280" y="1397000"/>
            <a:ext cx="10058400" cy="484051"/>
          </a:xfrm>
        </p:spPr>
        <p:txBody>
          <a:bodyPr/>
          <a:lstStyle/>
          <a:p>
            <a:pPr marL="0" indent="0">
              <a:buNone/>
            </a:pPr>
            <a:r>
              <a:rPr lang="de-DE" b="1" u="sng" dirty="0"/>
              <a:t>Ablauf einer Clusteranalyse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7" name="Rechteck 6"/>
          <p:cNvSpPr/>
          <p:nvPr/>
        </p:nvSpPr>
        <p:spPr>
          <a:xfrm>
            <a:off x="1154600" y="3078581"/>
            <a:ext cx="1567543" cy="78377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Feature Selektion</a:t>
            </a:r>
          </a:p>
        </p:txBody>
      </p:sp>
      <p:sp>
        <p:nvSpPr>
          <p:cNvPr id="9" name="Rechteck 8"/>
          <p:cNvSpPr/>
          <p:nvPr/>
        </p:nvSpPr>
        <p:spPr>
          <a:xfrm>
            <a:off x="3181523" y="3078581"/>
            <a:ext cx="1566000" cy="78377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72000" rIns="72000" rtlCol="0" anchor="ctr"/>
          <a:lstStyle/>
          <a:p>
            <a:pPr algn="ctr"/>
            <a:r>
              <a:rPr lang="de-DE" dirty="0"/>
              <a:t>Feature Transformation</a:t>
            </a:r>
          </a:p>
        </p:txBody>
      </p:sp>
      <p:sp>
        <p:nvSpPr>
          <p:cNvPr id="10" name="Rechteck 9"/>
          <p:cNvSpPr/>
          <p:nvPr/>
        </p:nvSpPr>
        <p:spPr>
          <a:xfrm>
            <a:off x="5208444" y="3078581"/>
            <a:ext cx="1567543" cy="78377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 err="1"/>
              <a:t>Preprocessing</a:t>
            </a:r>
            <a:endParaRPr lang="de-DE" dirty="0"/>
          </a:p>
        </p:txBody>
      </p:sp>
      <p:sp>
        <p:nvSpPr>
          <p:cNvPr id="11" name="Rechteck 10"/>
          <p:cNvSpPr/>
          <p:nvPr/>
        </p:nvSpPr>
        <p:spPr>
          <a:xfrm>
            <a:off x="7235366" y="3078581"/>
            <a:ext cx="1567543" cy="78377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Distanz-messung</a:t>
            </a:r>
          </a:p>
        </p:txBody>
      </p:sp>
      <p:sp>
        <p:nvSpPr>
          <p:cNvPr id="16" name="Rechteck 15"/>
          <p:cNvSpPr/>
          <p:nvPr/>
        </p:nvSpPr>
        <p:spPr>
          <a:xfrm>
            <a:off x="9262288" y="3078581"/>
            <a:ext cx="1567543" cy="78377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Clustering</a:t>
            </a:r>
          </a:p>
        </p:txBody>
      </p:sp>
      <p:cxnSp>
        <p:nvCxnSpPr>
          <p:cNvPr id="18" name="Gerade Verbindung mit Pfeil 17"/>
          <p:cNvCxnSpPr>
            <a:stCxn id="7" idx="3"/>
          </p:cNvCxnSpPr>
          <p:nvPr/>
        </p:nvCxnSpPr>
        <p:spPr>
          <a:xfrm>
            <a:off x="2722143" y="3470467"/>
            <a:ext cx="459379" cy="440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/>
          <p:cNvCxnSpPr>
            <a:stCxn id="9" idx="3"/>
            <a:endCxn id="10" idx="1"/>
          </p:cNvCxnSpPr>
          <p:nvPr/>
        </p:nvCxnSpPr>
        <p:spPr>
          <a:xfrm>
            <a:off x="4747523" y="3470467"/>
            <a:ext cx="460921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/>
          <p:cNvCxnSpPr>
            <a:endCxn id="11" idx="1"/>
          </p:cNvCxnSpPr>
          <p:nvPr/>
        </p:nvCxnSpPr>
        <p:spPr>
          <a:xfrm>
            <a:off x="6775987" y="3470467"/>
            <a:ext cx="45937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/>
          <p:cNvCxnSpPr>
            <a:stCxn id="11" idx="3"/>
            <a:endCxn id="16" idx="1"/>
          </p:cNvCxnSpPr>
          <p:nvPr/>
        </p:nvCxnSpPr>
        <p:spPr>
          <a:xfrm>
            <a:off x="8802909" y="3470467"/>
            <a:ext cx="45937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/>
          <p:cNvCxnSpPr>
            <a:stCxn id="16" idx="3"/>
          </p:cNvCxnSpPr>
          <p:nvPr/>
        </p:nvCxnSpPr>
        <p:spPr>
          <a:xfrm>
            <a:off x="10829831" y="3470467"/>
            <a:ext cx="101818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/>
          <p:cNvCxnSpPr>
            <a:endCxn id="7" idx="1"/>
          </p:cNvCxnSpPr>
          <p:nvPr/>
        </p:nvCxnSpPr>
        <p:spPr>
          <a:xfrm>
            <a:off x="169817" y="3470467"/>
            <a:ext cx="984783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winkelte Verbindung 45"/>
          <p:cNvCxnSpPr>
            <a:stCxn id="16" idx="2"/>
            <a:endCxn id="7" idx="2"/>
          </p:cNvCxnSpPr>
          <p:nvPr/>
        </p:nvCxnSpPr>
        <p:spPr>
          <a:xfrm rot="5400000">
            <a:off x="5992216" y="-191491"/>
            <a:ext cx="12700" cy="8107688"/>
          </a:xfrm>
          <a:prstGeom prst="bentConnector3">
            <a:avLst>
              <a:gd name="adj1" fmla="val 6222858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Gerade Verbindung mit Pfeil 51"/>
          <p:cNvCxnSpPr>
            <a:endCxn id="10" idx="2"/>
          </p:cNvCxnSpPr>
          <p:nvPr/>
        </p:nvCxnSpPr>
        <p:spPr>
          <a:xfrm flipH="1" flipV="1">
            <a:off x="5992216" y="3862353"/>
            <a:ext cx="6350" cy="78377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Gerade Verbindung mit Pfeil 53"/>
          <p:cNvCxnSpPr>
            <a:endCxn id="11" idx="2"/>
          </p:cNvCxnSpPr>
          <p:nvPr/>
        </p:nvCxnSpPr>
        <p:spPr>
          <a:xfrm flipV="1">
            <a:off x="8019137" y="3862353"/>
            <a:ext cx="1" cy="77742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feld 54"/>
          <p:cNvSpPr txBox="1"/>
          <p:nvPr/>
        </p:nvSpPr>
        <p:spPr>
          <a:xfrm>
            <a:off x="136420" y="2755415"/>
            <a:ext cx="8360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Roh-Daten</a:t>
            </a:r>
          </a:p>
        </p:txBody>
      </p:sp>
      <p:sp>
        <p:nvSpPr>
          <p:cNvPr id="56" name="Textfeld 55"/>
          <p:cNvSpPr txBox="1"/>
          <p:nvPr/>
        </p:nvSpPr>
        <p:spPr>
          <a:xfrm>
            <a:off x="10938523" y="3032414"/>
            <a:ext cx="836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Cluster</a:t>
            </a:r>
          </a:p>
        </p:txBody>
      </p:sp>
      <p:sp>
        <p:nvSpPr>
          <p:cNvPr id="57" name="Textfeld 56"/>
          <p:cNvSpPr txBox="1"/>
          <p:nvPr/>
        </p:nvSpPr>
        <p:spPr>
          <a:xfrm>
            <a:off x="5417268" y="4780461"/>
            <a:ext cx="1162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Feedback</a:t>
            </a:r>
          </a:p>
        </p:txBody>
      </p:sp>
      <p:cxnSp>
        <p:nvCxnSpPr>
          <p:cNvPr id="65" name="Gerade Verbindung mit Pfeil 64"/>
          <p:cNvCxnSpPr>
            <a:endCxn id="9" idx="2"/>
          </p:cNvCxnSpPr>
          <p:nvPr/>
        </p:nvCxnSpPr>
        <p:spPr>
          <a:xfrm flipH="1" flipV="1">
            <a:off x="3964523" y="3862353"/>
            <a:ext cx="6586" cy="77742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feld 65"/>
          <p:cNvSpPr txBox="1"/>
          <p:nvPr/>
        </p:nvSpPr>
        <p:spPr>
          <a:xfrm>
            <a:off x="4187625" y="5586786"/>
            <a:ext cx="3621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Abb. 2.2: Ablauf einer Clusteranalyse</a:t>
            </a:r>
          </a:p>
        </p:txBody>
      </p:sp>
    </p:spTree>
    <p:extLst>
      <p:ext uri="{BB962C8B-B14F-4D97-AF65-F5344CB8AC3E}">
        <p14:creationId xmlns:p14="http://schemas.microsoft.com/office/powerpoint/2010/main" val="2279539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  <p:bldP spid="11" grpId="0" animBg="1"/>
      <p:bldP spid="16" grpId="0" animBg="1"/>
      <p:bldP spid="55" grpId="0"/>
      <p:bldP spid="56" grpId="0"/>
      <p:bldP spid="57" grpId="0"/>
      <p:bldP spid="66" grpId="0"/>
    </p:bldLst>
  </p:timing>
</p:sld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Rückblick">
  <a:themeElements>
    <a:clrScheme name="Rückblick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ückblick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ückblick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TM02900688[[fn=Facette]]</Template>
  <TotalTime>0</TotalTime>
  <Words>1154</Words>
  <Application>Microsoft Office PowerPoint</Application>
  <PresentationFormat>Breitbild</PresentationFormat>
  <Paragraphs>245</Paragraphs>
  <Slides>28</Slides>
  <Notes>19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3</vt:i4>
      </vt:variant>
      <vt:variant>
        <vt:lpstr>Folientitel</vt:lpstr>
      </vt:variant>
      <vt:variant>
        <vt:i4>28</vt:i4>
      </vt:variant>
    </vt:vector>
  </HeadingPairs>
  <TitlesOfParts>
    <vt:vector size="35" baseType="lpstr">
      <vt:lpstr>Arial</vt:lpstr>
      <vt:lpstr>Calibri</vt:lpstr>
      <vt:lpstr>Calibri Light</vt:lpstr>
      <vt:lpstr>Wingdings 2</vt:lpstr>
      <vt:lpstr>HDOfficeLightV0</vt:lpstr>
      <vt:lpstr>1_HDOfficeLightV0</vt:lpstr>
      <vt:lpstr>Rückblick</vt:lpstr>
      <vt:lpstr>Clustering und dessen Einsatz bei einer automatischen Fahrspurerkennung </vt:lpstr>
      <vt:lpstr>Gliederung</vt:lpstr>
      <vt:lpstr>1. Hintergrund und Ziele der Arbeit</vt:lpstr>
      <vt:lpstr>1. Hintergrund und Ziele der Arbeit</vt:lpstr>
      <vt:lpstr>1. Hintergrund und Ziele der Arbeit</vt:lpstr>
      <vt:lpstr>1. Hintergrund und Ziele der Arbeit</vt:lpstr>
      <vt:lpstr>2. Grundlagen Clusteranalyse</vt:lpstr>
      <vt:lpstr>2. Grundlagen Clusteranalyse</vt:lpstr>
      <vt:lpstr>2. Grundlagen Clusteranalyse</vt:lpstr>
      <vt:lpstr>2. Grundlagen Clusteranalyse</vt:lpstr>
      <vt:lpstr>2. Grundlagen Clusteranalyse</vt:lpstr>
      <vt:lpstr>2. Grundlagen Clusteranalyse</vt:lpstr>
      <vt:lpstr>3. Realisierung der Fahrspurerkennung</vt:lpstr>
      <vt:lpstr>3.1 Vorverarbeitung der Trajektoriedaten</vt:lpstr>
      <vt:lpstr>3.2 Clusteranalyse der Trajektorien</vt:lpstr>
      <vt:lpstr>3.2 Clusteranalyse der Trajektorien</vt:lpstr>
      <vt:lpstr>3.3 Bestimmung der Spur-Geometrien</vt:lpstr>
      <vt:lpstr>3.3 Bestimmung der Spur-Geometrien</vt:lpstr>
      <vt:lpstr>3.3 Bestimmung der Spur-Geometrien</vt:lpstr>
      <vt:lpstr>3.4 Partitionierung der Spuren</vt:lpstr>
      <vt:lpstr>4. Ergebnisse der Fahrspurerkennung</vt:lpstr>
      <vt:lpstr>4. Ergebnisse der Fahrspurerkennung</vt:lpstr>
      <vt:lpstr>4. Ergebnisse der Fahrspurerkennung</vt:lpstr>
      <vt:lpstr>4. Ergebnisse der Fahrspurerkennung</vt:lpstr>
      <vt:lpstr>4. Ergebnisse der Fahrspurerkennung</vt:lpstr>
      <vt:lpstr>5. Fazit</vt:lpstr>
      <vt:lpstr>Fragen &amp; Feedback</vt:lpstr>
      <vt:lpstr>Quellen und Referenzen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Masterarbeit –   Fahrspurerkennung in Luftaufnahmen mittels Fahrzeugtrajektorien</dc:title>
  <dc:creator>Steffen Schmid</dc:creator>
  <cp:lastModifiedBy>Steffen Schmid</cp:lastModifiedBy>
  <cp:revision>131</cp:revision>
  <dcterms:created xsi:type="dcterms:W3CDTF">2019-01-02T07:27:27Z</dcterms:created>
  <dcterms:modified xsi:type="dcterms:W3CDTF">2019-01-14T08:04:56Z</dcterms:modified>
</cp:coreProperties>
</file>